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7" r:id="rId4"/>
    <p:sldId id="258" r:id="rId5"/>
    <p:sldId id="259" r:id="rId6"/>
    <p:sldId id="260" r:id="rId7"/>
    <p:sldId id="265" r:id="rId8"/>
    <p:sldId id="261" r:id="rId9"/>
    <p:sldId id="262" r:id="rId10"/>
    <p:sldId id="263" r:id="rId11"/>
    <p:sldId id="264"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p:scale>
          <a:sx n="77" d="100"/>
          <a:sy n="77" d="100"/>
        </p:scale>
        <p:origin x="-462" y="21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29E9C-17F7-4566-B255-9541880D3D38}" type="datetimeFigureOut">
              <a:rPr lang="en-US" smtClean="0"/>
              <a:t>10/28/2018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4D446D-D54E-4E7A-BA75-823AB05E32F3}" type="slidenum">
              <a:rPr lang="en-US" smtClean="0"/>
              <a:t>‹#›</a:t>
            </a:fld>
            <a:endParaRPr lang="en-US" dirty="0"/>
          </a:p>
        </p:txBody>
      </p:sp>
    </p:spTree>
    <p:extLst>
      <p:ext uri="{BB962C8B-B14F-4D97-AF65-F5344CB8AC3E}">
        <p14:creationId xmlns:p14="http://schemas.microsoft.com/office/powerpoint/2010/main" val="2726176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smtClean="0"/>
              <a:t>The presentation</a:t>
            </a:r>
            <a:r>
              <a:rPr lang="en-US" baseline="0" dirty="0" smtClean="0"/>
              <a:t> will cover extensively various aspects about the Dallas to Houston bullet train is electric. This will help to have a clear understanding of the same. </a:t>
            </a:r>
            <a:endParaRPr lang="en-US" dirty="0"/>
          </a:p>
        </p:txBody>
      </p:sp>
      <p:sp>
        <p:nvSpPr>
          <p:cNvPr id="4" name="Slide Number Placeholder 3"/>
          <p:cNvSpPr>
            <a:spLocks noGrp="1"/>
          </p:cNvSpPr>
          <p:nvPr>
            <p:ph type="sldNum" sz="quarter" idx="10"/>
          </p:nvPr>
        </p:nvSpPr>
        <p:spPr/>
        <p:txBody>
          <a:bodyPr/>
          <a:lstStyle/>
          <a:p>
            <a:fld id="{814D446D-D54E-4E7A-BA75-823AB05E32F3}" type="slidenum">
              <a:rPr lang="en-US" smtClean="0"/>
              <a:t>1</a:t>
            </a:fld>
            <a:endParaRPr lang="en-US" dirty="0"/>
          </a:p>
        </p:txBody>
      </p:sp>
    </p:spTree>
    <p:extLst>
      <p:ext uri="{BB962C8B-B14F-4D97-AF65-F5344CB8AC3E}">
        <p14:creationId xmlns:p14="http://schemas.microsoft.com/office/powerpoint/2010/main" val="2181420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smtClean="0">
                <a:latin typeface="Times New Roman" pitchFamily="18" charset="0"/>
                <a:cs typeface="Times New Roman" pitchFamily="18" charset="0"/>
              </a:rPr>
              <a:t>There are a number of routes that the train will follow. The </a:t>
            </a:r>
            <a:r>
              <a:rPr lang="en-US" dirty="0" smtClean="0">
                <a:latin typeface="Times New Roman" pitchFamily="18" charset="0"/>
                <a:cs typeface="Times New Roman" pitchFamily="18" charset="0"/>
              </a:rPr>
              <a:t>station </a:t>
            </a:r>
            <a:r>
              <a:rPr lang="en-US" dirty="0" smtClean="0">
                <a:latin typeface="Times New Roman" pitchFamily="18" charset="0"/>
                <a:cs typeface="Times New Roman" pitchFamily="18" charset="0"/>
              </a:rPr>
              <a:t>will </a:t>
            </a:r>
            <a:r>
              <a:rPr lang="en-US" dirty="0" smtClean="0">
                <a:latin typeface="Times New Roman" pitchFamily="18" charset="0"/>
                <a:cs typeface="Times New Roman" pitchFamily="18" charset="0"/>
              </a:rPr>
              <a:t>be located at Dallas around the Cedars area  which is found south of downtown </a:t>
            </a:r>
            <a:r>
              <a:rPr lang="en-US" dirty="0" smtClean="0">
                <a:latin typeface="Times New Roman" pitchFamily="18" charset="0"/>
                <a:cs typeface="Times New Roman" pitchFamily="18" charset="0"/>
              </a:rPr>
              <a:t>Dallas.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train will then stop one more time at Brazos valley where another station will be constructed around Texas 90 and state Highway 30 approximately  20 miles east of college station</a:t>
            </a:r>
            <a:r>
              <a:rPr lang="en-US"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Babones,</a:t>
            </a:r>
            <a:r>
              <a:rPr lang="en-US" baseline="0"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2018</a:t>
            </a:r>
            <a:r>
              <a:rPr lang="en-US" dirty="0" smtClean="0">
                <a:solidFill>
                  <a:schemeClr val="tx1"/>
                </a:solidFill>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After there the train will then proceed to Houston near the highway interchange near the west loop,290 and </a:t>
            </a:r>
            <a:r>
              <a:rPr lang="en-US" dirty="0" smtClean="0">
                <a:latin typeface="Times New Roman" pitchFamily="18" charset="0"/>
                <a:cs typeface="Times New Roman" pitchFamily="18" charset="0"/>
              </a:rPr>
              <a:t>I-10.</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Texas </a:t>
            </a:r>
            <a:r>
              <a:rPr lang="en-US" dirty="0" smtClean="0">
                <a:latin typeface="Times New Roman" pitchFamily="18" charset="0"/>
                <a:cs typeface="Times New Roman" pitchFamily="18" charset="0"/>
              </a:rPr>
              <a:t>central needs 8000 acres of land for the project to be </a:t>
            </a:r>
            <a:r>
              <a:rPr lang="en-US" dirty="0" smtClean="0">
                <a:latin typeface="Times New Roman" pitchFamily="18" charset="0"/>
                <a:cs typeface="Times New Roman" pitchFamily="18" charset="0"/>
              </a:rPr>
              <a:t>successful</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Current </a:t>
            </a:r>
            <a:r>
              <a:rPr lang="en-US" dirty="0" smtClean="0">
                <a:latin typeface="Times New Roman" pitchFamily="18" charset="0"/>
                <a:cs typeface="Times New Roman" pitchFamily="18" charset="0"/>
              </a:rPr>
              <a:t>tracks will not be used as they are not compatible ,they have to construct the new ones.</a:t>
            </a:r>
          </a:p>
          <a:p>
            <a:pPr>
              <a:lnSpc>
                <a:spcPct val="200000"/>
              </a:lnSpc>
            </a:pPr>
            <a:r>
              <a:rPr lang="en-US" dirty="0" smtClean="0">
                <a:latin typeface="Times New Roman" pitchFamily="18" charset="0"/>
                <a:cs typeface="Times New Roman" pitchFamily="18" charset="0"/>
              </a:rPr>
              <a:t>Construction of the project will cost $12 billion and it will move with the highest speed of 300km/h.</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2</a:t>
            </a:fld>
            <a:endParaRPr lang="en-US" dirty="0"/>
          </a:p>
        </p:txBody>
      </p:sp>
    </p:spTree>
    <p:extLst>
      <p:ext uri="{BB962C8B-B14F-4D97-AF65-F5344CB8AC3E}">
        <p14:creationId xmlns:p14="http://schemas.microsoft.com/office/powerpoint/2010/main" val="92320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The train through passing the designated routes will have a number of effects</a:t>
            </a:r>
            <a:r>
              <a:rPr lang="en-US" sz="1200" baseline="0" dirty="0" smtClean="0">
                <a:latin typeface="Times New Roman" pitchFamily="18" charset="0"/>
                <a:cs typeface="Times New Roman" pitchFamily="18" charset="0"/>
              </a:rPr>
              <a:t> to the livestock. However, t</a:t>
            </a:r>
            <a:r>
              <a:rPr lang="en-US" sz="1200" dirty="0" smtClean="0">
                <a:latin typeface="Times New Roman" pitchFamily="18" charset="0"/>
                <a:cs typeface="Times New Roman" pitchFamily="18" charset="0"/>
              </a:rPr>
              <a:t>he </a:t>
            </a:r>
            <a:r>
              <a:rPr lang="en-US" sz="1200" dirty="0" smtClean="0">
                <a:latin typeface="Times New Roman" pitchFamily="18" charset="0"/>
                <a:cs typeface="Times New Roman" pitchFamily="18" charset="0"/>
              </a:rPr>
              <a:t>animals will not be affected in any way as the train will follow the specific paths on the </a:t>
            </a:r>
            <a:r>
              <a:rPr lang="en-US" sz="1200" dirty="0" smtClean="0">
                <a:latin typeface="Times New Roman" pitchFamily="18" charset="0"/>
                <a:cs typeface="Times New Roman" pitchFamily="18" charset="0"/>
              </a:rPr>
              <a:t>corridors.</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For </a:t>
            </a:r>
            <a:r>
              <a:rPr lang="en-US" sz="1200" dirty="0" smtClean="0">
                <a:latin typeface="Times New Roman" pitchFamily="18" charset="0"/>
                <a:cs typeface="Times New Roman" pitchFamily="18" charset="0"/>
              </a:rPr>
              <a:t>those ranches which the train will pass through will be fenced to protect the animal from being hurt or crossing the train </a:t>
            </a:r>
            <a:r>
              <a:rPr lang="en-US" sz="1200" dirty="0" smtClean="0">
                <a:latin typeface="Times New Roman" pitchFamily="18" charset="0"/>
                <a:cs typeface="Times New Roman" pitchFamily="18" charset="0"/>
              </a:rPr>
              <a:t>path.</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The </a:t>
            </a:r>
            <a:r>
              <a:rPr lang="en-US" sz="1200" dirty="0" smtClean="0">
                <a:latin typeface="Times New Roman" pitchFamily="18" charset="0"/>
                <a:cs typeface="Times New Roman" pitchFamily="18" charset="0"/>
              </a:rPr>
              <a:t>electric train will not produce a lot of noise and if there is any the corridors will be built in away that there will be no noise pollution(</a:t>
            </a:r>
            <a:r>
              <a:rPr lang="en-US" sz="1200" dirty="0" smtClean="0">
                <a:solidFill>
                  <a:schemeClr val="tx1"/>
                </a:solidFill>
                <a:latin typeface="Times New Roman" pitchFamily="18" charset="0"/>
                <a:cs typeface="Times New Roman" pitchFamily="18" charset="0"/>
              </a:rPr>
              <a:t> Smith, </a:t>
            </a:r>
            <a:r>
              <a:rPr lang="en-US" sz="1200" dirty="0" smtClean="0">
                <a:solidFill>
                  <a:schemeClr val="tx1"/>
                </a:solidFill>
                <a:latin typeface="Times New Roman" pitchFamily="18" charset="0"/>
                <a:cs typeface="Times New Roman" pitchFamily="18" charset="0"/>
              </a:rPr>
              <a:t>2018</a:t>
            </a:r>
            <a:r>
              <a:rPr lang="en-US" sz="1200" dirty="0" smtClean="0">
                <a:latin typeface="Times New Roman" pitchFamily="18" charset="0"/>
                <a:cs typeface="Times New Roman" pitchFamily="18" charset="0"/>
              </a:rPr>
              <a:t>).</a:t>
            </a:r>
            <a:endParaRPr lang="en-US" sz="1200" dirty="0" smtClean="0">
              <a:latin typeface="Times New Roman" pitchFamily="18" charset="0"/>
              <a:cs typeface="Times New Roman" pitchFamily="18" charset="0"/>
            </a:endParaRPr>
          </a:p>
          <a:p>
            <a:r>
              <a:rPr lang="en-US" sz="1200" dirty="0" smtClean="0">
                <a:latin typeface="Times New Roman" pitchFamily="18" charset="0"/>
                <a:cs typeface="Times New Roman" pitchFamily="18" charset="0"/>
              </a:rPr>
              <a:t>Livestock production maybe affected due to stress of seeing something different in their surrounding but with time ,it will be normal.</a:t>
            </a:r>
          </a:p>
          <a:p>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4</a:t>
            </a:fld>
            <a:endParaRPr lang="en-US" dirty="0"/>
          </a:p>
        </p:txBody>
      </p:sp>
    </p:spTree>
    <p:extLst>
      <p:ext uri="{BB962C8B-B14F-4D97-AF65-F5344CB8AC3E}">
        <p14:creationId xmlns:p14="http://schemas.microsoft.com/office/powerpoint/2010/main" val="2556860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smtClean="0">
                <a:latin typeface="Times New Roman" pitchFamily="18" charset="0"/>
                <a:cs typeface="Times New Roman" pitchFamily="18" charset="0"/>
              </a:rPr>
              <a:t>The aspect of technical objective also comes in. The </a:t>
            </a:r>
            <a:r>
              <a:rPr lang="en-US" sz="1200" dirty="0" smtClean="0">
                <a:latin typeface="Times New Roman" pitchFamily="18" charset="0"/>
                <a:cs typeface="Times New Roman" pitchFamily="18" charset="0"/>
              </a:rPr>
              <a:t>technical objective of the project is to connect the two towns within the shortest time possible by spending </a:t>
            </a:r>
            <a:r>
              <a:rPr lang="en-US" sz="1200" dirty="0" smtClean="0">
                <a:latin typeface="Times New Roman" pitchFamily="18" charset="0"/>
                <a:cs typeface="Times New Roman" pitchFamily="18" charset="0"/>
              </a:rPr>
              <a:t>less.</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It </a:t>
            </a:r>
            <a:r>
              <a:rPr lang="en-US" sz="1200" dirty="0" smtClean="0">
                <a:latin typeface="Times New Roman" pitchFamily="18" charset="0"/>
                <a:cs typeface="Times New Roman" pitchFamily="18" charset="0"/>
              </a:rPr>
              <a:t>is also aimed at boosting the local economy as it help in reducing the traffic jam.</a:t>
            </a:r>
          </a:p>
          <a:p>
            <a:pPr>
              <a:lnSpc>
                <a:spcPct val="200000"/>
              </a:lnSpc>
            </a:pPr>
            <a:r>
              <a:rPr lang="en-US" sz="1200" dirty="0" smtClean="0">
                <a:latin typeface="Times New Roman" pitchFamily="18" charset="0"/>
                <a:cs typeface="Times New Roman" pitchFamily="18" charset="0"/>
              </a:rPr>
              <a:t>The new technology will succeed because it has worked before in other countries like Japan and they are only trying to improve on the already existing technological idea.</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5</a:t>
            </a:fld>
            <a:endParaRPr lang="en-US" dirty="0"/>
          </a:p>
        </p:txBody>
      </p:sp>
    </p:spTree>
    <p:extLst>
      <p:ext uri="{BB962C8B-B14F-4D97-AF65-F5344CB8AC3E}">
        <p14:creationId xmlns:p14="http://schemas.microsoft.com/office/powerpoint/2010/main" val="222695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smtClean="0">
                <a:latin typeface="Times New Roman" pitchFamily="18" charset="0"/>
                <a:cs typeface="Times New Roman" pitchFamily="18" charset="0"/>
              </a:rPr>
              <a:t>There</a:t>
            </a:r>
            <a:r>
              <a:rPr lang="en-US" sz="1200" baseline="0" dirty="0" smtClean="0">
                <a:latin typeface="Times New Roman" pitchFamily="18" charset="0"/>
                <a:cs typeface="Times New Roman" pitchFamily="18" charset="0"/>
              </a:rPr>
              <a:t> are various sociological objectives coming from the same. </a:t>
            </a:r>
            <a:r>
              <a:rPr lang="en-US" sz="1200" dirty="0" smtClean="0">
                <a:latin typeface="Times New Roman" pitchFamily="18" charset="0"/>
                <a:cs typeface="Times New Roman" pitchFamily="18" charset="0"/>
              </a:rPr>
              <a:t>To </a:t>
            </a:r>
            <a:r>
              <a:rPr lang="en-US" sz="1200" dirty="0" smtClean="0">
                <a:latin typeface="Times New Roman" pitchFamily="18" charset="0"/>
                <a:cs typeface="Times New Roman" pitchFamily="18" charset="0"/>
              </a:rPr>
              <a:t>connect people from Dallas and Houston within the shortest time possible.</a:t>
            </a:r>
          </a:p>
          <a:p>
            <a:pPr>
              <a:lnSpc>
                <a:spcPct val="200000"/>
              </a:lnSpc>
            </a:pPr>
            <a:r>
              <a:rPr lang="en-US" sz="1200" dirty="0" smtClean="0">
                <a:latin typeface="Times New Roman" pitchFamily="18" charset="0"/>
                <a:cs typeface="Times New Roman" pitchFamily="18" charset="0"/>
              </a:rPr>
              <a:t>To reduce the cost of transportation by 20% when compared to plane ticket.</a:t>
            </a:r>
          </a:p>
          <a:p>
            <a:pPr>
              <a:lnSpc>
                <a:spcPct val="200000"/>
              </a:lnSpc>
            </a:pPr>
            <a:r>
              <a:rPr lang="en-US" sz="1200" dirty="0" smtClean="0">
                <a:latin typeface="Times New Roman" pitchFamily="18" charset="0"/>
                <a:cs typeface="Times New Roman" pitchFamily="18" charset="0"/>
              </a:rPr>
              <a:t>Travelling by train is more adventurers and people loves adventure.</a:t>
            </a:r>
          </a:p>
          <a:p>
            <a:pPr>
              <a:lnSpc>
                <a:spcPct val="200000"/>
              </a:lnSpc>
            </a:pPr>
            <a:r>
              <a:rPr lang="en-US" sz="1200" dirty="0" smtClean="0">
                <a:latin typeface="Times New Roman" pitchFamily="18" charset="0"/>
                <a:cs typeface="Times New Roman" pitchFamily="18" charset="0"/>
              </a:rPr>
              <a:t>Job opportunities will be created at the stations where workers will be needed in the offices.</a:t>
            </a:r>
          </a:p>
          <a:p>
            <a:pPr>
              <a:lnSpc>
                <a:spcPct val="200000"/>
              </a:lnSpc>
            </a:pPr>
            <a:r>
              <a:rPr lang="en-US" sz="1200" dirty="0" smtClean="0">
                <a:latin typeface="Times New Roman" pitchFamily="18" charset="0"/>
                <a:cs typeface="Times New Roman" pitchFamily="18" charset="0"/>
              </a:rPr>
              <a:t>During construction of the track manpower will be needed and the local community will get jobs.</a:t>
            </a:r>
          </a:p>
          <a:p>
            <a:pPr>
              <a:lnSpc>
                <a:spcPct val="200000"/>
              </a:lnSpc>
            </a:pPr>
            <a:r>
              <a:rPr lang="en-US" sz="1200" dirty="0" smtClean="0">
                <a:latin typeface="Times New Roman" pitchFamily="18" charset="0"/>
                <a:cs typeface="Times New Roman" pitchFamily="18" charset="0"/>
              </a:rPr>
              <a:t>Business activities along the train path will be promoted by the people working with the construction firm.</a:t>
            </a:r>
          </a:p>
          <a:p>
            <a:pPr>
              <a:lnSpc>
                <a:spcPct val="200000"/>
              </a:lnSpc>
            </a:pPr>
            <a:r>
              <a:rPr lang="en-US" sz="1200" dirty="0" smtClean="0">
                <a:latin typeface="Times New Roman" pitchFamily="18" charset="0"/>
                <a:cs typeface="Times New Roman" pitchFamily="18" charset="0"/>
              </a:rPr>
              <a:t>A lot of cash will be in circulation as goods and services will be needed in one way or another.</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6</a:t>
            </a:fld>
            <a:endParaRPr lang="en-US" dirty="0"/>
          </a:p>
        </p:txBody>
      </p:sp>
    </p:spTree>
    <p:extLst>
      <p:ext uri="{BB962C8B-B14F-4D97-AF65-F5344CB8AC3E}">
        <p14:creationId xmlns:p14="http://schemas.microsoft.com/office/powerpoint/2010/main" val="394813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smtClean="0">
                <a:latin typeface="Times New Roman" pitchFamily="18" charset="0"/>
                <a:cs typeface="Times New Roman" pitchFamily="18" charset="0"/>
              </a:rPr>
              <a:t>The</a:t>
            </a:r>
            <a:r>
              <a:rPr lang="en-US" sz="1200" baseline="0" dirty="0" smtClean="0">
                <a:latin typeface="Times New Roman" pitchFamily="18" charset="0"/>
                <a:cs typeface="Times New Roman" pitchFamily="18" charset="0"/>
              </a:rPr>
              <a:t> plant will have a number of impacts to the local community. First, t</a:t>
            </a:r>
            <a:r>
              <a:rPr lang="en-US" sz="1200" dirty="0" smtClean="0">
                <a:latin typeface="Times New Roman" pitchFamily="18" charset="0"/>
                <a:cs typeface="Times New Roman" pitchFamily="18" charset="0"/>
              </a:rPr>
              <a:t>he </a:t>
            </a:r>
            <a:r>
              <a:rPr lang="en-US" sz="1200" dirty="0" smtClean="0">
                <a:latin typeface="Times New Roman" pitchFamily="18" charset="0"/>
                <a:cs typeface="Times New Roman" pitchFamily="18" charset="0"/>
              </a:rPr>
              <a:t>plant will create employment to the local </a:t>
            </a:r>
            <a:r>
              <a:rPr lang="en-US" sz="1200" dirty="0" smtClean="0">
                <a:latin typeface="Times New Roman" pitchFamily="18" charset="0"/>
                <a:cs typeface="Times New Roman" pitchFamily="18" charset="0"/>
              </a:rPr>
              <a:t>people.</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Farm </a:t>
            </a:r>
            <a:r>
              <a:rPr lang="en-US" sz="1200" dirty="0" smtClean="0">
                <a:latin typeface="Times New Roman" pitchFamily="18" charset="0"/>
                <a:cs typeface="Times New Roman" pitchFamily="18" charset="0"/>
              </a:rPr>
              <a:t>products of the local people will be easily accessible to the market.</a:t>
            </a:r>
          </a:p>
          <a:p>
            <a:pPr>
              <a:lnSpc>
                <a:spcPct val="200000"/>
              </a:lnSpc>
            </a:pPr>
            <a:r>
              <a:rPr lang="en-US" sz="1200" dirty="0" smtClean="0">
                <a:latin typeface="Times New Roman" pitchFamily="18" charset="0"/>
                <a:cs typeface="Times New Roman" pitchFamily="18" charset="0"/>
              </a:rPr>
              <a:t>Cost of transportation will </a:t>
            </a:r>
            <a:r>
              <a:rPr lang="en-US" sz="1200" dirty="0" smtClean="0">
                <a:latin typeface="Times New Roman" pitchFamily="18" charset="0"/>
                <a:cs typeface="Times New Roman" pitchFamily="18" charset="0"/>
              </a:rPr>
              <a:t>reduce.</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There </a:t>
            </a:r>
            <a:r>
              <a:rPr lang="en-US" sz="1200" dirty="0" smtClean="0">
                <a:latin typeface="Times New Roman" pitchFamily="18" charset="0"/>
                <a:cs typeface="Times New Roman" pitchFamily="18" charset="0"/>
              </a:rPr>
              <a:t>will be increased security in the area.</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7</a:t>
            </a:fld>
            <a:endParaRPr lang="en-US" dirty="0"/>
          </a:p>
        </p:txBody>
      </p:sp>
    </p:spTree>
    <p:extLst>
      <p:ext uri="{BB962C8B-B14F-4D97-AF65-F5344CB8AC3E}">
        <p14:creationId xmlns:p14="http://schemas.microsoft.com/office/powerpoint/2010/main" val="1671880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smtClean="0">
                <a:latin typeface="Times New Roman" pitchFamily="18" charset="0"/>
                <a:cs typeface="Times New Roman" pitchFamily="18" charset="0"/>
              </a:rPr>
              <a:t>Various environmental objectives exist. The </a:t>
            </a:r>
            <a:r>
              <a:rPr lang="en-US" sz="1200" dirty="0" smtClean="0">
                <a:latin typeface="Times New Roman" pitchFamily="18" charset="0"/>
                <a:cs typeface="Times New Roman" pitchFamily="18" charset="0"/>
              </a:rPr>
              <a:t>areas where the train will pass will look more beautiful .</a:t>
            </a:r>
          </a:p>
          <a:p>
            <a:pPr>
              <a:lnSpc>
                <a:spcPct val="200000"/>
              </a:lnSpc>
            </a:pPr>
            <a:r>
              <a:rPr lang="en-US" sz="1200" dirty="0" smtClean="0">
                <a:latin typeface="Times New Roman" pitchFamily="18" charset="0"/>
                <a:cs typeface="Times New Roman" pitchFamily="18" charset="0"/>
              </a:rPr>
              <a:t>A lot of structures and buildings will emerge along the train path(</a:t>
            </a:r>
            <a:r>
              <a:rPr lang="en-US" sz="1200" dirty="0" smtClean="0">
                <a:solidFill>
                  <a:schemeClr val="tx1"/>
                </a:solidFill>
                <a:latin typeface="Times New Roman" pitchFamily="18" charset="0"/>
                <a:cs typeface="Times New Roman" pitchFamily="18" charset="0"/>
              </a:rPr>
              <a:t> Barbosa, F. C. 2018,</a:t>
            </a:r>
            <a:r>
              <a:rPr lang="en-US" sz="1200" dirty="0" smtClean="0">
                <a:latin typeface="Times New Roman" pitchFamily="18" charset="0"/>
                <a:cs typeface="Times New Roman" pitchFamily="18" charset="0"/>
              </a:rPr>
              <a:t>.)</a:t>
            </a:r>
          </a:p>
          <a:p>
            <a:pPr>
              <a:lnSpc>
                <a:spcPct val="200000"/>
              </a:lnSpc>
            </a:pPr>
            <a:r>
              <a:rPr lang="en-US" sz="1200" dirty="0" smtClean="0">
                <a:latin typeface="Times New Roman" pitchFamily="18" charset="0"/>
                <a:cs typeface="Times New Roman" pitchFamily="18" charset="0"/>
              </a:rPr>
              <a:t>Towns and cities will develop as a result of the new electric train.</a:t>
            </a:r>
          </a:p>
          <a:p>
            <a:pPr>
              <a:lnSpc>
                <a:spcPct val="200000"/>
              </a:lnSpc>
            </a:pPr>
            <a:r>
              <a:rPr lang="en-US" sz="1200" dirty="0" smtClean="0">
                <a:latin typeface="Times New Roman" pitchFamily="18" charset="0"/>
                <a:cs typeface="Times New Roman" pitchFamily="18" charset="0"/>
              </a:rPr>
              <a:t>An used land will be reclaimed back.</a:t>
            </a:r>
          </a:p>
          <a:p>
            <a:pPr>
              <a:lnSpc>
                <a:spcPct val="200000"/>
              </a:lnSpc>
            </a:pPr>
            <a:r>
              <a:rPr lang="en-US" sz="1200" dirty="0" smtClean="0">
                <a:latin typeface="Times New Roman" pitchFamily="18" charset="0"/>
                <a:cs typeface="Times New Roman" pitchFamily="18" charset="0"/>
              </a:rPr>
              <a:t>Rural areas will develop into towns.</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8</a:t>
            </a:fld>
            <a:endParaRPr lang="en-US" dirty="0"/>
          </a:p>
        </p:txBody>
      </p:sp>
    </p:spTree>
    <p:extLst>
      <p:ext uri="{BB962C8B-B14F-4D97-AF65-F5344CB8AC3E}">
        <p14:creationId xmlns:p14="http://schemas.microsoft.com/office/powerpoint/2010/main" val="1183975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smtClean="0">
                <a:latin typeface="Times New Roman" pitchFamily="18" charset="0"/>
                <a:cs typeface="Times New Roman" pitchFamily="18" charset="0"/>
              </a:rPr>
              <a:t>The train has some effects on the local community. The </a:t>
            </a:r>
            <a:r>
              <a:rPr lang="en-US" sz="1200" dirty="0" smtClean="0">
                <a:latin typeface="Times New Roman" pitchFamily="18" charset="0"/>
                <a:cs typeface="Times New Roman" pitchFamily="18" charset="0"/>
              </a:rPr>
              <a:t>gases emitted to the environment will cause greenhouse effect. The effect might cause global warming in the area therefore the agricultural in the area will be affected.</a:t>
            </a:r>
          </a:p>
          <a:p>
            <a:pPr>
              <a:lnSpc>
                <a:spcPct val="200000"/>
              </a:lnSpc>
            </a:pPr>
            <a:r>
              <a:rPr lang="en-US" sz="1200" dirty="0" smtClean="0">
                <a:latin typeface="Times New Roman" pitchFamily="18" charset="0"/>
                <a:cs typeface="Times New Roman" pitchFamily="18" charset="0"/>
              </a:rPr>
              <a:t>Farm production in the areas passed by the train will reduce.</a:t>
            </a:r>
          </a:p>
          <a:p>
            <a:pPr>
              <a:lnSpc>
                <a:spcPct val="200000"/>
              </a:lnSpc>
            </a:pPr>
            <a:r>
              <a:rPr lang="en-US" sz="1200" dirty="0" smtClean="0">
                <a:latin typeface="Times New Roman" pitchFamily="18" charset="0"/>
                <a:cs typeface="Times New Roman" pitchFamily="18" charset="0"/>
              </a:rPr>
              <a:t>Diesel emitted by the construction machines will pose danger to the environment.</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9</a:t>
            </a:fld>
            <a:endParaRPr lang="en-US" dirty="0"/>
          </a:p>
        </p:txBody>
      </p:sp>
    </p:spTree>
    <p:extLst>
      <p:ext uri="{BB962C8B-B14F-4D97-AF65-F5344CB8AC3E}">
        <p14:creationId xmlns:p14="http://schemas.microsoft.com/office/powerpoint/2010/main" val="3483026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dirty="0" smtClean="0">
                <a:latin typeface="Times New Roman" pitchFamily="18" charset="0"/>
                <a:cs typeface="Times New Roman" pitchFamily="18" charset="0"/>
              </a:rPr>
              <a:t>The construction firm is facing a number of challenges. People </a:t>
            </a:r>
            <a:r>
              <a:rPr lang="en-US" sz="1200" dirty="0" smtClean="0">
                <a:latin typeface="Times New Roman" pitchFamily="18" charset="0"/>
                <a:cs typeface="Times New Roman" pitchFamily="18" charset="0"/>
              </a:rPr>
              <a:t>living around train path are not willing to give up on their land. They claim that they have been living there since they</a:t>
            </a:r>
            <a:r>
              <a:rPr lang="en-US" sz="1200" baseline="0" dirty="0" smtClean="0">
                <a:latin typeface="Times New Roman" pitchFamily="18" charset="0"/>
                <a:cs typeface="Times New Roman" pitchFamily="18" charset="0"/>
              </a:rPr>
              <a:t> were young and it is hard for them to just let it go. Despite the fact that they will given land somewhere else to continue with their activities but they find it hard because it is like starting a new life which they are not used to.</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Hostility among the citizens who does not want to co-operate.</a:t>
            </a:r>
          </a:p>
          <a:p>
            <a:pPr>
              <a:lnSpc>
                <a:spcPct val="200000"/>
              </a:lnSpc>
            </a:pPr>
            <a:r>
              <a:rPr lang="en-US" sz="1200" dirty="0" smtClean="0">
                <a:latin typeface="Times New Roman" pitchFamily="18" charset="0"/>
                <a:cs typeface="Times New Roman" pitchFamily="18" charset="0"/>
              </a:rPr>
              <a:t>Insecurity in the area. Some individuals finds it hard to</a:t>
            </a:r>
            <a:r>
              <a:rPr lang="en-US" sz="1200" baseline="0" dirty="0" smtClean="0">
                <a:latin typeface="Times New Roman" pitchFamily="18" charset="0"/>
                <a:cs typeface="Times New Roman" pitchFamily="18" charset="0"/>
              </a:rPr>
              <a:t> accept that they will be compensated when the train pass through their land. They see it as the government wants to grab their fertile land and use it for something else but the truth is that they only want the train to pass and they be the beneficiaries of the project.</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Lack of support from the government. The government</a:t>
            </a:r>
            <a:r>
              <a:rPr lang="en-US" sz="1200" baseline="0" dirty="0" smtClean="0">
                <a:latin typeface="Times New Roman" pitchFamily="18" charset="0"/>
                <a:cs typeface="Times New Roman" pitchFamily="18" charset="0"/>
              </a:rPr>
              <a:t> needs to set a side capital to fund the project so as the project comes into </a:t>
            </a:r>
            <a:r>
              <a:rPr lang="en-US" sz="1200" baseline="0" dirty="0" smtClean="0">
                <a:latin typeface="Times New Roman" pitchFamily="18" charset="0"/>
                <a:cs typeface="Times New Roman" pitchFamily="18" charset="0"/>
              </a:rPr>
              <a:t>succeeds.</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Lack of well developed plan by the constructing firm.</a:t>
            </a:r>
          </a:p>
          <a:p>
            <a:pPr>
              <a:lnSpc>
                <a:spcPct val="200000"/>
              </a:lnSpc>
            </a:pPr>
            <a:r>
              <a:rPr lang="en-US" sz="1200" dirty="0" smtClean="0">
                <a:latin typeface="Times New Roman" pitchFamily="18" charset="0"/>
                <a:cs typeface="Times New Roman" pitchFamily="18" charset="0"/>
              </a:rPr>
              <a:t>It is hard to convince the resident to leave their land for construction purposes.</a:t>
            </a:r>
          </a:p>
          <a:p>
            <a:pPr>
              <a:lnSpc>
                <a:spcPct val="200000"/>
              </a:lnSpc>
            </a:pPr>
            <a:r>
              <a:rPr lang="en-US" sz="1200" dirty="0" smtClean="0">
                <a:latin typeface="Times New Roman" pitchFamily="18" charset="0"/>
                <a:cs typeface="Times New Roman" pitchFamily="18" charset="0"/>
              </a:rPr>
              <a:t>Dangerous wild animals attacking the people working on the site.</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10</a:t>
            </a:fld>
            <a:endParaRPr lang="en-US" dirty="0"/>
          </a:p>
        </p:txBody>
      </p:sp>
    </p:spTree>
    <p:extLst>
      <p:ext uri="{BB962C8B-B14F-4D97-AF65-F5344CB8AC3E}">
        <p14:creationId xmlns:p14="http://schemas.microsoft.com/office/powerpoint/2010/main" val="1179698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smtClean="0">
                <a:latin typeface="Times New Roman" pitchFamily="18" charset="0"/>
                <a:cs typeface="Times New Roman" pitchFamily="18" charset="0"/>
              </a:rPr>
              <a:t>The train will pass through</a:t>
            </a:r>
            <a:r>
              <a:rPr lang="en-US" baseline="0" dirty="0" smtClean="0">
                <a:latin typeface="Times New Roman" pitchFamily="18" charset="0"/>
                <a:cs typeface="Times New Roman" pitchFamily="18" charset="0"/>
              </a:rPr>
              <a:t> a number of different towns before reaching to Houston the final station before it starts the returning journey back to Dallas another major station. Before reaching the major two towns there is another station between them and the train will have to stop there before proceeding to the final destination.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14D446D-D54E-4E7A-BA75-823AB05E32F3}" type="slidenum">
              <a:rPr lang="en-US" smtClean="0"/>
              <a:t>11</a:t>
            </a:fld>
            <a:endParaRPr lang="en-US" dirty="0"/>
          </a:p>
        </p:txBody>
      </p:sp>
    </p:spTree>
    <p:extLst>
      <p:ext uri="{BB962C8B-B14F-4D97-AF65-F5344CB8AC3E}">
        <p14:creationId xmlns:p14="http://schemas.microsoft.com/office/powerpoint/2010/main" val="8959107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EF8C67CA-C179-4BCD-BEB0-38EC54DDF2C8}" type="datetimeFigureOut">
              <a:rPr lang="en-US" smtClean="0"/>
              <a:t>10/28/2018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1506051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2604494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339541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149575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317395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3218407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1839461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1742215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439945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3933612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696869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1640299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369600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2378819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F8C67CA-C179-4BCD-BEB0-38EC54DDF2C8}" type="datetimeFigureOut">
              <a:rPr lang="en-US" smtClean="0"/>
              <a:t>10/28/2018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4124166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EF8C67CA-C179-4BCD-BEB0-38EC54DDF2C8}" type="datetimeFigureOut">
              <a:rPr lang="en-US" smtClean="0"/>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19100697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EF8C67CA-C179-4BCD-BEB0-38EC54DDF2C8}" type="datetimeFigureOut">
              <a:rPr lang="en-US" smtClean="0"/>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C24C06C-E674-47D6-BB51-5F3A43D23281}" type="slidenum">
              <a:rPr lang="en-US" smtClean="0"/>
              <a:t>‹#›</a:t>
            </a:fld>
            <a:endParaRPr lang="en-US" dirty="0"/>
          </a:p>
        </p:txBody>
      </p:sp>
    </p:spTree>
    <p:extLst>
      <p:ext uri="{BB962C8B-B14F-4D97-AF65-F5344CB8AC3E}">
        <p14:creationId xmlns:p14="http://schemas.microsoft.com/office/powerpoint/2010/main" val="2524402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EF8C67CA-C179-4BCD-BEB0-38EC54DDF2C8}" type="datetimeFigureOut">
              <a:rPr lang="en-US" smtClean="0"/>
              <a:t>10/28/2018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C24C06C-E674-47D6-BB51-5F3A43D23281}" type="slidenum">
              <a:rPr lang="en-US" smtClean="0"/>
              <a:t>‹#›</a:t>
            </a:fld>
            <a:endParaRPr lang="en-US" dirty="0"/>
          </a:p>
        </p:txBody>
      </p:sp>
    </p:spTree>
    <p:extLst>
      <p:ext uri="{BB962C8B-B14F-4D97-AF65-F5344CB8AC3E}">
        <p14:creationId xmlns:p14="http://schemas.microsoft.com/office/powerpoint/2010/main" val="5140552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000" b="1" dirty="0" smtClean="0">
                <a:latin typeface="Times New Roman" pitchFamily="18" charset="0"/>
                <a:cs typeface="Times New Roman" pitchFamily="18" charset="0"/>
              </a:rPr>
              <a:t>Dallas To Houston Bullet Train Is Electric</a:t>
            </a:r>
            <a:endParaRPr lang="en-US" sz="40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pPr algn="ctr"/>
            <a:r>
              <a:rPr lang="en-US" sz="2400" b="1" cap="none" dirty="0" smtClean="0">
                <a:latin typeface="Times New Roman" pitchFamily="18" charset="0"/>
                <a:cs typeface="Times New Roman" pitchFamily="18" charset="0"/>
              </a:rPr>
              <a:t>Texas Bullet Train</a:t>
            </a:r>
            <a:endParaRPr lang="en-US" sz="2400" b="1" cap="none" dirty="0">
              <a:latin typeface="Times New Roman" pitchFamily="18" charset="0"/>
              <a:cs typeface="Times New Roman" pitchFamily="18" charset="0"/>
            </a:endParaRPr>
          </a:p>
        </p:txBody>
      </p:sp>
    </p:spTree>
    <p:extLst>
      <p:ext uri="{BB962C8B-B14F-4D97-AF65-F5344CB8AC3E}">
        <p14:creationId xmlns:p14="http://schemas.microsoft.com/office/powerpoint/2010/main" val="2015710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The Station And Routes That The Train Will Follow</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1112108" y="2603499"/>
            <a:ext cx="8868505" cy="4069149"/>
          </a:xfrm>
        </p:spPr>
        <p:txBody>
          <a:bodyPr>
            <a:noAutofit/>
          </a:bodyPr>
          <a:lstStyle/>
          <a:p>
            <a:r>
              <a:rPr lang="en-US" dirty="0" smtClean="0">
                <a:latin typeface="Times New Roman" pitchFamily="18" charset="0"/>
                <a:cs typeface="Times New Roman" pitchFamily="18" charset="0"/>
              </a:rPr>
              <a:t>The station  will be located at Dallas around the Cedars area  which is found south of downtown Dallas.</a:t>
            </a:r>
          </a:p>
          <a:p>
            <a:r>
              <a:rPr lang="en-US" dirty="0" smtClean="0">
                <a:latin typeface="Times New Roman" pitchFamily="18" charset="0"/>
                <a:cs typeface="Times New Roman" pitchFamily="18" charset="0"/>
              </a:rPr>
              <a:t>The train will then stop one more time at Brazos </a:t>
            </a:r>
            <a:r>
              <a:rPr lang="en-US" dirty="0" smtClean="0">
                <a:latin typeface="Times New Roman" pitchFamily="18" charset="0"/>
                <a:cs typeface="Times New Roman" pitchFamily="18" charset="0"/>
              </a:rPr>
              <a:t>valley where </a:t>
            </a:r>
            <a:r>
              <a:rPr lang="en-US" dirty="0" smtClean="0">
                <a:latin typeface="Times New Roman" pitchFamily="18" charset="0"/>
                <a:cs typeface="Times New Roman" pitchFamily="18" charset="0"/>
              </a:rPr>
              <a:t>another station will be constructed around Texas 90 and state Highway 30 approximately  20 miles east of college station</a:t>
            </a:r>
            <a:r>
              <a:rPr lang="en-US" dirty="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(Babones</a:t>
            </a:r>
            <a:r>
              <a:rPr lang="en-US" dirty="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2018).</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After there the train will then proceed to Houston near the highway interchange near the west loop,290 and I-10.</a:t>
            </a:r>
          </a:p>
          <a:p>
            <a:r>
              <a:rPr lang="en-US" dirty="0" smtClean="0">
                <a:latin typeface="Times New Roman" pitchFamily="18" charset="0"/>
                <a:cs typeface="Times New Roman" pitchFamily="18" charset="0"/>
              </a:rPr>
              <a:t>Texas central needs 8000 acres of land for the project to be successful</a:t>
            </a:r>
          </a:p>
          <a:p>
            <a:r>
              <a:rPr lang="en-US" dirty="0" smtClean="0">
                <a:latin typeface="Times New Roman" pitchFamily="18" charset="0"/>
                <a:cs typeface="Times New Roman" pitchFamily="18" charset="0"/>
              </a:rPr>
              <a:t>Current tracks will not be used as they are not compatible ,they have to construct the new ones.</a:t>
            </a:r>
          </a:p>
          <a:p>
            <a:r>
              <a:rPr lang="en-US" dirty="0" smtClean="0">
                <a:latin typeface="Times New Roman" pitchFamily="18" charset="0"/>
                <a:cs typeface="Times New Roman" pitchFamily="18" charset="0"/>
              </a:rPr>
              <a:t>Construction of the project will cost $12 billion and it will move with the highest speed of 300km/h.</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92883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Dallas Station</a:t>
            </a:r>
            <a:endParaRPr lang="en-US" dirty="0"/>
          </a:p>
        </p:txBody>
      </p:sp>
      <p:pic>
        <p:nvPicPr>
          <p:cNvPr id="4" name="Content Placeholder 3"/>
          <p:cNvPicPr>
            <a:picLocks noGrp="1" noChangeAspect="1"/>
          </p:cNvPicPr>
          <p:nvPr>
            <p:ph idx="1"/>
          </p:nvPr>
        </p:nvPicPr>
        <p:blipFill>
          <a:blip r:embed="rId2"/>
          <a:stretch>
            <a:fillRect/>
          </a:stretch>
        </p:blipFill>
        <p:spPr>
          <a:xfrm>
            <a:off x="3270892" y="2603500"/>
            <a:ext cx="4594528" cy="3416300"/>
          </a:xfrm>
          <a:prstGeom prst="rect">
            <a:avLst/>
          </a:prstGeom>
        </p:spPr>
      </p:pic>
    </p:spTree>
    <p:extLst>
      <p:ext uri="{BB962C8B-B14F-4D97-AF65-F5344CB8AC3E}">
        <p14:creationId xmlns:p14="http://schemas.microsoft.com/office/powerpoint/2010/main" val="940416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The Effects Of The Train To The Livestock</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 animals will not be affected in any way as the train will follow the specific paths on the corridors.</a:t>
            </a:r>
          </a:p>
          <a:p>
            <a:r>
              <a:rPr lang="en-US" dirty="0" smtClean="0">
                <a:latin typeface="Times New Roman" pitchFamily="18" charset="0"/>
                <a:cs typeface="Times New Roman" pitchFamily="18" charset="0"/>
              </a:rPr>
              <a:t>For those ranches which the train will pass through will be fenced to protect the animal from being hurt or crossing the train path.</a:t>
            </a:r>
          </a:p>
          <a:p>
            <a:r>
              <a:rPr lang="en-US" dirty="0" smtClean="0">
                <a:latin typeface="Times New Roman" pitchFamily="18" charset="0"/>
                <a:cs typeface="Times New Roman" pitchFamily="18" charset="0"/>
              </a:rPr>
              <a:t>The electric train will not produce a lot of noise and if there is any the corridors will be built in away that there will be no noise </a:t>
            </a:r>
            <a:r>
              <a:rPr lang="en-US" dirty="0" smtClean="0">
                <a:latin typeface="Times New Roman" pitchFamily="18" charset="0"/>
                <a:cs typeface="Times New Roman" pitchFamily="18" charset="0"/>
              </a:rPr>
              <a:t>pollution (</a:t>
            </a:r>
            <a:r>
              <a:rPr lang="en-US" dirty="0" smtClean="0">
                <a:solidFill>
                  <a:schemeClr val="tx1"/>
                </a:solidFill>
                <a:latin typeface="Times New Roman" pitchFamily="18" charset="0"/>
                <a:cs typeface="Times New Roman" pitchFamily="18" charset="0"/>
              </a:rPr>
              <a:t>Smith, 2018</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Livestock production maybe affected due to stress of seeing something different in their surrounding but with time ,it will be normal.</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700751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Technical Objectives Of The Project</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 technical objective of the project is to connect the two towns within the shortest time possible by spending less.</a:t>
            </a:r>
          </a:p>
          <a:p>
            <a:r>
              <a:rPr lang="en-US" dirty="0" smtClean="0">
                <a:latin typeface="Times New Roman" pitchFamily="18" charset="0"/>
                <a:cs typeface="Times New Roman" pitchFamily="18" charset="0"/>
              </a:rPr>
              <a:t>It is also aimed at boosting the local economy as it help in reducing the traffic jam.</a:t>
            </a:r>
          </a:p>
          <a:p>
            <a:r>
              <a:rPr lang="en-US" dirty="0" smtClean="0">
                <a:latin typeface="Times New Roman" pitchFamily="18" charset="0"/>
                <a:cs typeface="Times New Roman" pitchFamily="18" charset="0"/>
              </a:rPr>
              <a:t>The new technology will succeed because it has worked before in other countries like Japan and they are only trying to improve on the already existing technological idea.</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0571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Sociological Objectives For The Train</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1173892" y="2603500"/>
            <a:ext cx="8806721" cy="3957938"/>
          </a:xfrm>
        </p:spPr>
        <p:txBody>
          <a:bodyPr>
            <a:noAutofit/>
          </a:bodyPr>
          <a:lstStyle/>
          <a:p>
            <a:r>
              <a:rPr lang="en-US" dirty="0" smtClean="0">
                <a:latin typeface="Times New Roman" pitchFamily="18" charset="0"/>
                <a:cs typeface="Times New Roman" pitchFamily="18" charset="0"/>
              </a:rPr>
              <a:t>To connect people from Dallas and Houston within the shortest time possible.</a:t>
            </a:r>
          </a:p>
          <a:p>
            <a:r>
              <a:rPr lang="en-US" dirty="0" smtClean="0">
                <a:latin typeface="Times New Roman" pitchFamily="18" charset="0"/>
                <a:cs typeface="Times New Roman" pitchFamily="18" charset="0"/>
              </a:rPr>
              <a:t>To reduce the cost of transportation by 20% when compared to plane ticket.</a:t>
            </a:r>
          </a:p>
          <a:p>
            <a:r>
              <a:rPr lang="en-US" dirty="0" smtClean="0">
                <a:latin typeface="Times New Roman" pitchFamily="18" charset="0"/>
                <a:cs typeface="Times New Roman" pitchFamily="18" charset="0"/>
              </a:rPr>
              <a:t>Travelling by train is more adventurers and people loves adventure.</a:t>
            </a:r>
          </a:p>
          <a:p>
            <a:r>
              <a:rPr lang="en-US" dirty="0" smtClean="0">
                <a:latin typeface="Times New Roman" pitchFamily="18" charset="0"/>
                <a:cs typeface="Times New Roman" pitchFamily="18" charset="0"/>
              </a:rPr>
              <a:t>Job opportunities will be created at the stations where workers will be needed in the offices.</a:t>
            </a:r>
          </a:p>
          <a:p>
            <a:r>
              <a:rPr lang="en-US" dirty="0" smtClean="0">
                <a:latin typeface="Times New Roman" pitchFamily="18" charset="0"/>
                <a:cs typeface="Times New Roman" pitchFamily="18" charset="0"/>
              </a:rPr>
              <a:t>During construction of the track manpower will be needed and the local community will get jobs.</a:t>
            </a:r>
          </a:p>
          <a:p>
            <a:r>
              <a:rPr lang="en-US" dirty="0" smtClean="0">
                <a:latin typeface="Times New Roman" pitchFamily="18" charset="0"/>
                <a:cs typeface="Times New Roman" pitchFamily="18" charset="0"/>
              </a:rPr>
              <a:t>Business activities along the train path will be promoted by the people working with the construction firm.</a:t>
            </a:r>
          </a:p>
          <a:p>
            <a:r>
              <a:rPr lang="en-US" dirty="0" smtClean="0">
                <a:latin typeface="Times New Roman" pitchFamily="18" charset="0"/>
                <a:cs typeface="Times New Roman" pitchFamily="18" charset="0"/>
              </a:rPr>
              <a:t>A lot of cash will be in circulation as goods and services will be needed in one way or another.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019128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The Impact Of The Plant To The Local Community</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 plant will create employment to the local people.</a:t>
            </a:r>
          </a:p>
          <a:p>
            <a:r>
              <a:rPr lang="en-US" dirty="0" smtClean="0">
                <a:latin typeface="Times New Roman" pitchFamily="18" charset="0"/>
                <a:cs typeface="Times New Roman" pitchFamily="18" charset="0"/>
              </a:rPr>
              <a:t>Farm products of the local people will be easily accessible to the market.</a:t>
            </a:r>
          </a:p>
          <a:p>
            <a:r>
              <a:rPr lang="en-US" dirty="0" smtClean="0">
                <a:latin typeface="Times New Roman" pitchFamily="18" charset="0"/>
                <a:cs typeface="Times New Roman" pitchFamily="18" charset="0"/>
              </a:rPr>
              <a:t>Cost of transportation will reduce.</a:t>
            </a:r>
          </a:p>
          <a:p>
            <a:r>
              <a:rPr lang="en-US" dirty="0" smtClean="0">
                <a:latin typeface="Times New Roman" pitchFamily="18" charset="0"/>
                <a:cs typeface="Times New Roman" pitchFamily="18" charset="0"/>
              </a:rPr>
              <a:t>There will be increased security in the area.</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82013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6" y="928697"/>
            <a:ext cx="8761413" cy="706964"/>
          </a:xfrm>
        </p:spPr>
        <p:txBody>
          <a:bodyPr>
            <a:normAutofit/>
          </a:bodyPr>
          <a:lstStyle/>
          <a:p>
            <a:pPr algn="ctr"/>
            <a:r>
              <a:rPr lang="en-US" sz="2800" b="1" dirty="0" smtClean="0">
                <a:latin typeface="Times New Roman" pitchFamily="18" charset="0"/>
                <a:cs typeface="Times New Roman" pitchFamily="18" charset="0"/>
              </a:rPr>
              <a:t>Environmental Objectives</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The areas where the train will pass will look more beautiful .</a:t>
            </a:r>
          </a:p>
          <a:p>
            <a:r>
              <a:rPr lang="en-US" sz="2400" dirty="0" smtClean="0">
                <a:latin typeface="Times New Roman" pitchFamily="18" charset="0"/>
                <a:cs typeface="Times New Roman" pitchFamily="18" charset="0"/>
              </a:rPr>
              <a:t>A lot of structures and buildings will emerge along the train </a:t>
            </a:r>
            <a:r>
              <a:rPr lang="en-US" sz="2400" dirty="0" smtClean="0">
                <a:latin typeface="Times New Roman" pitchFamily="18" charset="0"/>
                <a:cs typeface="Times New Roman" pitchFamily="18" charset="0"/>
              </a:rPr>
              <a:t>path (</a:t>
            </a:r>
            <a:r>
              <a:rPr lang="en-US" sz="2400" dirty="0" smtClean="0">
                <a:solidFill>
                  <a:schemeClr val="tx1"/>
                </a:solidFill>
                <a:latin typeface="Times New Roman" pitchFamily="18" charset="0"/>
                <a:cs typeface="Times New Roman" pitchFamily="18" charset="0"/>
              </a:rPr>
              <a:t>Barbosa, 2018</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Towns and cities will develop as a result of the new electric train.</a:t>
            </a:r>
          </a:p>
          <a:p>
            <a:r>
              <a:rPr lang="en-US" sz="2400" dirty="0" smtClean="0">
                <a:latin typeface="Times New Roman" pitchFamily="18" charset="0"/>
                <a:cs typeface="Times New Roman" pitchFamily="18" charset="0"/>
              </a:rPr>
              <a:t>An used land will be reclaimed back.</a:t>
            </a:r>
          </a:p>
          <a:p>
            <a:r>
              <a:rPr lang="en-US" sz="2400" dirty="0" smtClean="0">
                <a:latin typeface="Times New Roman" pitchFamily="18" charset="0"/>
                <a:cs typeface="Times New Roman" pitchFamily="18" charset="0"/>
              </a:rPr>
              <a:t>Rural areas will develop into towns.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9962817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Effects Of The Train On The Local Environment</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 gases emitted to the environment will cause greenhouse effect.</a:t>
            </a:r>
          </a:p>
          <a:p>
            <a:r>
              <a:rPr lang="en-US" dirty="0" smtClean="0">
                <a:latin typeface="Times New Roman" pitchFamily="18" charset="0"/>
                <a:cs typeface="Times New Roman" pitchFamily="18" charset="0"/>
              </a:rPr>
              <a:t>Farm production in the areas passed by the train will reduce.</a:t>
            </a:r>
          </a:p>
          <a:p>
            <a:r>
              <a:rPr lang="en-US" dirty="0" smtClean="0">
                <a:latin typeface="Times New Roman" pitchFamily="18" charset="0"/>
                <a:cs typeface="Times New Roman" pitchFamily="18" charset="0"/>
              </a:rPr>
              <a:t>Diesel emitted by the construction machines will pose danger to the environment.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03398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Challenges Facing The Construction Firm</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People living around train path are not willing to give up on their land.</a:t>
            </a:r>
          </a:p>
          <a:p>
            <a:r>
              <a:rPr lang="en-US" dirty="0" smtClean="0">
                <a:latin typeface="Times New Roman" pitchFamily="18" charset="0"/>
                <a:cs typeface="Times New Roman" pitchFamily="18" charset="0"/>
              </a:rPr>
              <a:t>Hostility among the citizens who does not want to co-operate.</a:t>
            </a:r>
          </a:p>
          <a:p>
            <a:r>
              <a:rPr lang="en-US" dirty="0" smtClean="0">
                <a:latin typeface="Times New Roman" pitchFamily="18" charset="0"/>
                <a:cs typeface="Times New Roman" pitchFamily="18" charset="0"/>
              </a:rPr>
              <a:t>Insecurity in the area.</a:t>
            </a:r>
          </a:p>
          <a:p>
            <a:r>
              <a:rPr lang="en-US" dirty="0" smtClean="0">
                <a:latin typeface="Times New Roman" pitchFamily="18" charset="0"/>
                <a:cs typeface="Times New Roman" pitchFamily="18" charset="0"/>
              </a:rPr>
              <a:t>Lack of support from the government.</a:t>
            </a:r>
          </a:p>
          <a:p>
            <a:r>
              <a:rPr lang="en-US" dirty="0" smtClean="0">
                <a:latin typeface="Times New Roman" pitchFamily="18" charset="0"/>
                <a:cs typeface="Times New Roman" pitchFamily="18" charset="0"/>
              </a:rPr>
              <a:t>Lack of well developed plan by the constructing firm.</a:t>
            </a:r>
          </a:p>
          <a:p>
            <a:r>
              <a:rPr lang="en-US" dirty="0" smtClean="0">
                <a:latin typeface="Times New Roman" pitchFamily="18" charset="0"/>
                <a:cs typeface="Times New Roman" pitchFamily="18" charset="0"/>
              </a:rPr>
              <a:t>It is hard to convince the resident to leave their land for construction purposes.</a:t>
            </a:r>
          </a:p>
          <a:p>
            <a:r>
              <a:rPr lang="en-US" dirty="0" smtClean="0">
                <a:latin typeface="Times New Roman" pitchFamily="18" charset="0"/>
                <a:cs typeface="Times New Roman" pitchFamily="18" charset="0"/>
              </a:rPr>
              <a:t>Dangerous wild animals attacking the people working on the site.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34308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Times New Roman" pitchFamily="18" charset="0"/>
                <a:cs typeface="Times New Roman" pitchFamily="18" charset="0"/>
              </a:rPr>
              <a:t>Picture Of The Route To Be Followed By The Train</a:t>
            </a:r>
            <a:endParaRPr lang="en-US" sz="2800" b="1"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a:blip r:embed="rId3"/>
          <a:stretch>
            <a:fillRect/>
          </a:stretch>
        </p:blipFill>
        <p:spPr>
          <a:xfrm>
            <a:off x="2531445" y="2603500"/>
            <a:ext cx="6073422" cy="3416300"/>
          </a:xfrm>
          <a:prstGeom prst="rect">
            <a:avLst/>
          </a:prstGeom>
        </p:spPr>
      </p:pic>
    </p:spTree>
    <p:extLst>
      <p:ext uri="{BB962C8B-B14F-4D97-AF65-F5344CB8AC3E}">
        <p14:creationId xmlns:p14="http://schemas.microsoft.com/office/powerpoint/2010/main" val="24179281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latin typeface="Times New Roman" pitchFamily="18" charset="0"/>
                <a:cs typeface="Times New Roman" pitchFamily="18" charset="0"/>
              </a:rPr>
              <a:t>References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endParaRPr lang="en-US" dirty="0">
              <a:solidFill>
                <a:schemeClr val="tx1"/>
              </a:solidFill>
              <a:latin typeface="Times New Roman" pitchFamily="18" charset="0"/>
              <a:cs typeface="Times New Roman" pitchFamily="18" charset="0"/>
            </a:endParaRPr>
          </a:p>
          <a:p>
            <a:pPr marL="0" indent="0">
              <a:buNone/>
            </a:pPr>
            <a:r>
              <a:rPr lang="en-US" dirty="0">
                <a:solidFill>
                  <a:schemeClr val="tx1"/>
                </a:solidFill>
                <a:latin typeface="Times New Roman" pitchFamily="18" charset="0"/>
                <a:cs typeface="Times New Roman" pitchFamily="18" charset="0"/>
              </a:rPr>
              <a:t>Babones, S. (2018). Lone Star </a:t>
            </a:r>
            <a:r>
              <a:rPr lang="en-US" dirty="0">
                <a:solidFill>
                  <a:schemeClr val="tx1"/>
                </a:solidFill>
                <a:latin typeface="Times New Roman" pitchFamily="18" charset="0"/>
                <a:cs typeface="Times New Roman" pitchFamily="18" charset="0"/>
              </a:rPr>
              <a:t>Shinkansen</a:t>
            </a:r>
            <a:r>
              <a:rPr lang="en-US" dirty="0">
                <a:solidFill>
                  <a:schemeClr val="tx1"/>
                </a:solidFill>
                <a:latin typeface="Times New Roman" pitchFamily="18" charset="0"/>
                <a:cs typeface="Times New Roman" pitchFamily="18" charset="0"/>
              </a:rPr>
              <a:t>? Wide open spaces make Texas the perfect market </a:t>
            </a:r>
            <a:r>
              <a:rPr lang="en-US" dirty="0" smtClean="0">
                <a:solidFill>
                  <a:schemeClr val="tx1"/>
                </a:solidFill>
                <a:latin typeface="Times New Roman" pitchFamily="18" charset="0"/>
                <a:cs typeface="Times New Roman" pitchFamily="18" charset="0"/>
              </a:rPr>
              <a:t>	for </a:t>
            </a:r>
            <a:r>
              <a:rPr lang="en-US" dirty="0">
                <a:solidFill>
                  <a:schemeClr val="tx1"/>
                </a:solidFill>
                <a:latin typeface="Times New Roman" pitchFamily="18" charset="0"/>
                <a:cs typeface="Times New Roman" pitchFamily="18" charset="0"/>
              </a:rPr>
              <a:t>Japan’s bullet train.</a:t>
            </a:r>
          </a:p>
          <a:p>
            <a:pPr marL="0" indent="0">
              <a:buNone/>
            </a:pPr>
            <a:r>
              <a:rPr lang="en-US" dirty="0">
                <a:solidFill>
                  <a:schemeClr val="tx1"/>
                </a:solidFill>
                <a:latin typeface="Times New Roman" pitchFamily="18" charset="0"/>
                <a:cs typeface="Times New Roman" pitchFamily="18" charset="0"/>
              </a:rPr>
              <a:t>Smith, F. J. (2018). Electric Transmission for High-Speed Rail: A Concept for a </a:t>
            </a:r>
            <a:r>
              <a:rPr lang="en-US" dirty="0" smtClean="0">
                <a:solidFill>
                  <a:schemeClr val="tx1"/>
                </a:solidFill>
                <a:latin typeface="Times New Roman" pitchFamily="18" charset="0"/>
                <a:cs typeface="Times New Roman" pitchFamily="18" charset="0"/>
              </a:rPr>
              <a:t>Balanced-	Force </a:t>
            </a:r>
            <a:r>
              <a:rPr lang="en-US" dirty="0">
                <a:solidFill>
                  <a:schemeClr val="tx1"/>
                </a:solidFill>
                <a:latin typeface="Times New Roman" pitchFamily="18" charset="0"/>
                <a:cs typeface="Times New Roman" pitchFamily="18" charset="0"/>
              </a:rPr>
              <a:t>Pantograph and Overhead Contact System. </a:t>
            </a:r>
            <a:r>
              <a:rPr lang="en-US" i="1" dirty="0">
                <a:solidFill>
                  <a:schemeClr val="tx1"/>
                </a:solidFill>
                <a:latin typeface="Times New Roman" pitchFamily="18" charset="0"/>
                <a:cs typeface="Times New Roman" pitchFamily="18" charset="0"/>
              </a:rPr>
              <a:t>IEEE Vehicular Technology </a:t>
            </a:r>
            <a:r>
              <a:rPr lang="en-US" i="1" dirty="0" smtClean="0">
                <a:solidFill>
                  <a:schemeClr val="tx1"/>
                </a:solidFill>
                <a:latin typeface="Times New Roman" pitchFamily="18" charset="0"/>
                <a:cs typeface="Times New Roman" pitchFamily="18" charset="0"/>
              </a:rPr>
              <a:t>	Magazine</a:t>
            </a:r>
            <a:r>
              <a:rPr lang="en-US" dirty="0">
                <a:solidFill>
                  <a:schemeClr val="tx1"/>
                </a:solidFill>
                <a:latin typeface="Times New Roman" pitchFamily="18" charset="0"/>
                <a:cs typeface="Times New Roman" pitchFamily="18" charset="0"/>
              </a:rPr>
              <a:t>, </a:t>
            </a:r>
            <a:r>
              <a:rPr lang="en-US" i="1" dirty="0">
                <a:solidFill>
                  <a:schemeClr val="tx1"/>
                </a:solidFill>
                <a:latin typeface="Times New Roman" pitchFamily="18" charset="0"/>
                <a:cs typeface="Times New Roman" pitchFamily="18" charset="0"/>
              </a:rPr>
              <a:t>13</a:t>
            </a:r>
            <a:r>
              <a:rPr lang="en-US" dirty="0">
                <a:solidFill>
                  <a:schemeClr val="tx1"/>
                </a:solidFill>
                <a:latin typeface="Times New Roman" pitchFamily="18" charset="0"/>
                <a:cs typeface="Times New Roman" pitchFamily="18" charset="0"/>
              </a:rPr>
              <a:t>(3), 61-71.</a:t>
            </a:r>
          </a:p>
          <a:p>
            <a:pPr marL="0" indent="0">
              <a:buNone/>
            </a:pPr>
            <a:r>
              <a:rPr lang="en-US" dirty="0">
                <a:solidFill>
                  <a:schemeClr val="tx1"/>
                </a:solidFill>
                <a:latin typeface="Times New Roman" pitchFamily="18" charset="0"/>
                <a:cs typeface="Times New Roman" pitchFamily="18" charset="0"/>
              </a:rPr>
              <a:t>Barbosa, F. C. (2018, April). High Speed Rail Technology: Increased Mobility With Efficient </a:t>
            </a:r>
            <a:r>
              <a:rPr lang="en-US" dirty="0" smtClean="0">
                <a:solidFill>
                  <a:schemeClr val="tx1"/>
                </a:solidFill>
                <a:latin typeface="Times New Roman" pitchFamily="18" charset="0"/>
                <a:cs typeface="Times New Roman" pitchFamily="18" charset="0"/>
              </a:rPr>
              <a:t>	Capacity </a:t>
            </a:r>
            <a:r>
              <a:rPr lang="en-US" dirty="0">
                <a:solidFill>
                  <a:schemeClr val="tx1"/>
                </a:solidFill>
                <a:latin typeface="Times New Roman" pitchFamily="18" charset="0"/>
                <a:cs typeface="Times New Roman" pitchFamily="18" charset="0"/>
              </a:rPr>
              <a:t>Allocation and Improved Environmental Performance. In </a:t>
            </a:r>
            <a:r>
              <a:rPr lang="en-US" i="1" dirty="0">
                <a:solidFill>
                  <a:schemeClr val="tx1"/>
                </a:solidFill>
                <a:latin typeface="Times New Roman" pitchFamily="18" charset="0"/>
                <a:cs typeface="Times New Roman" pitchFamily="18" charset="0"/>
              </a:rPr>
              <a:t>2018 Joint Rail </a:t>
            </a:r>
            <a:r>
              <a:rPr lang="en-US" i="1" dirty="0" smtClean="0">
                <a:solidFill>
                  <a:schemeClr val="tx1"/>
                </a:solidFill>
                <a:latin typeface="Times New Roman" pitchFamily="18" charset="0"/>
                <a:cs typeface="Times New Roman" pitchFamily="18" charset="0"/>
              </a:rPr>
              <a:t>	Conference</a:t>
            </a:r>
            <a:r>
              <a:rPr lang="en-US" dirty="0">
                <a:solidFill>
                  <a:schemeClr val="tx1"/>
                </a:solidFill>
                <a:latin typeface="Times New Roman" pitchFamily="18" charset="0"/>
                <a:cs typeface="Times New Roman" pitchFamily="18" charset="0"/>
              </a:rPr>
              <a:t> (pp. V001T04A002-V001T04A002). American Society of Mechanical </a:t>
            </a:r>
            <a:r>
              <a:rPr lang="en-US" dirty="0" smtClean="0">
                <a:solidFill>
                  <a:schemeClr val="tx1"/>
                </a:solidFill>
                <a:latin typeface="Times New Roman" pitchFamily="18" charset="0"/>
                <a:cs typeface="Times New Roman" pitchFamily="18" charset="0"/>
              </a:rPr>
              <a:t>	Engineers</a:t>
            </a:r>
            <a:r>
              <a:rPr lang="en-US" dirty="0">
                <a:solidFill>
                  <a:schemeClr val="tx1"/>
                </a:solidFill>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213196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304</TotalTime>
  <Words>1677</Words>
  <Application>Microsoft Office PowerPoint</Application>
  <PresentationFormat>Custom</PresentationFormat>
  <Paragraphs>99</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 Boardroom</vt:lpstr>
      <vt:lpstr>Dallas To Houston Bullet Train Is Electric</vt:lpstr>
      <vt:lpstr>The Station And Routes That The Train Will Follow</vt:lpstr>
      <vt:lpstr>The Dallas Station</vt:lpstr>
      <vt:lpstr>The Effects Of The Train To The Livestock</vt:lpstr>
      <vt:lpstr>Technical Objectives Of The Project</vt:lpstr>
      <vt:lpstr>Sociological Objectives For The Train</vt:lpstr>
      <vt:lpstr>The Impact Of The Plant To The Local Community</vt:lpstr>
      <vt:lpstr>Environmental Objectives</vt:lpstr>
      <vt:lpstr>Effects Of The Train On The Local Environment</vt:lpstr>
      <vt:lpstr>Challenges Facing The Construction Firm</vt:lpstr>
      <vt:lpstr>Picture Of The Route To Be Followed By The Train</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DALLAS TO HOUSTON BULLET TRAIN IS ELECTRIC</dc:title>
  <dc:creator>Kingpin</dc:creator>
  <cp:lastModifiedBy>User</cp:lastModifiedBy>
  <cp:revision>34</cp:revision>
  <dcterms:created xsi:type="dcterms:W3CDTF">2018-10-26T05:39:58Z</dcterms:created>
  <dcterms:modified xsi:type="dcterms:W3CDTF">2018-10-27T22:33:18Z</dcterms:modified>
</cp:coreProperties>
</file>